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3"/>
  </p:notesMasterIdLst>
  <p:handoutMasterIdLst>
    <p:handoutMasterId r:id="rId14"/>
  </p:handoutMasterIdLst>
  <p:sldIdLst>
    <p:sldId id="604" r:id="rId7"/>
    <p:sldId id="698" r:id="rId8"/>
    <p:sldId id="697" r:id="rId9"/>
    <p:sldId id="699" r:id="rId10"/>
    <p:sldId id="700" r:id="rId11"/>
    <p:sldId id="256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54" autoAdjust="0"/>
    <p:restoredTop sz="94674"/>
  </p:normalViewPr>
  <p:slideViewPr>
    <p:cSldViewPr snapToGrid="0" showGuides="1">
      <p:cViewPr varScale="1">
        <p:scale>
          <a:sx n="139" d="100"/>
          <a:sy n="139" d="100"/>
        </p:scale>
        <p:origin x="184" y="496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ce Pascale" userId="33a09a6f-b2d1-47a5-b3b3-352468c288fc" providerId="ADAL" clId="{913E098F-C96C-E44C-9DC8-4C39F175969F}"/>
    <pc:docChg chg="mod delSld modSld">
      <pc:chgData name="Chance Pascale" userId="33a09a6f-b2d1-47a5-b3b3-352468c288fc" providerId="ADAL" clId="{913E098F-C96C-E44C-9DC8-4C39F175969F}" dt="2021-10-30T16:34:38.648" v="286" actId="13244"/>
      <pc:docMkLst>
        <pc:docMk/>
      </pc:docMkLst>
      <pc:sldChg chg="del">
        <pc:chgData name="Chance Pascale" userId="33a09a6f-b2d1-47a5-b3b3-352468c288fc" providerId="ADAL" clId="{913E098F-C96C-E44C-9DC8-4C39F175969F}" dt="2021-10-30T16:31:05.938" v="0" actId="2696"/>
        <pc:sldMkLst>
          <pc:docMk/>
          <pc:sldMk cId="1202933233" sldId="696"/>
        </pc:sldMkLst>
      </pc:sldChg>
      <pc:sldChg chg="addSp modSp mod">
        <pc:chgData name="Chance Pascale" userId="33a09a6f-b2d1-47a5-b3b3-352468c288fc" providerId="ADAL" clId="{913E098F-C96C-E44C-9DC8-4C39F175969F}" dt="2021-10-30T16:34:38.648" v="286" actId="13244"/>
        <pc:sldMkLst>
          <pc:docMk/>
          <pc:sldMk cId="643321393" sldId="698"/>
        </pc:sldMkLst>
        <pc:grpChg chg="add">
          <ac:chgData name="Chance Pascale" userId="33a09a6f-b2d1-47a5-b3b3-352468c288fc" providerId="ADAL" clId="{913E098F-C96C-E44C-9DC8-4C39F175969F}" dt="2021-10-30T16:33:48.610" v="282" actId="164"/>
          <ac:grpSpMkLst>
            <pc:docMk/>
            <pc:sldMk cId="643321393" sldId="698"/>
            <ac:grpSpMk id="4" creationId="{EAF937BC-2C76-AC47-B12D-246E340256C0}"/>
          </ac:grpSpMkLst>
        </pc:grpChg>
        <pc:grpChg chg="add mod">
          <ac:chgData name="Chance Pascale" userId="33a09a6f-b2d1-47a5-b3b3-352468c288fc" providerId="ADAL" clId="{913E098F-C96C-E44C-9DC8-4C39F175969F}" dt="2021-10-30T16:33:53.330" v="285" actId="962"/>
          <ac:grpSpMkLst>
            <pc:docMk/>
            <pc:sldMk cId="643321393" sldId="698"/>
            <ac:grpSpMk id="9" creationId="{0857DB38-2509-E14C-8F15-C9D7728A8E16}"/>
          </ac:grpSpMkLst>
        </pc:grpChg>
        <pc:grpChg chg="mod ord">
          <ac:chgData name="Chance Pascale" userId="33a09a6f-b2d1-47a5-b3b3-352468c288fc" providerId="ADAL" clId="{913E098F-C96C-E44C-9DC8-4C39F175969F}" dt="2021-10-30T16:34:38.648" v="286" actId="13244"/>
          <ac:grpSpMkLst>
            <pc:docMk/>
            <pc:sldMk cId="643321393" sldId="698"/>
            <ac:grpSpMk id="34" creationId="{7BC02360-645F-5545-99D9-913F426A1FEF}"/>
          </ac:grpSpMkLst>
        </pc:grpChg>
        <pc:grpChg chg="mod">
          <ac:chgData name="Chance Pascale" userId="33a09a6f-b2d1-47a5-b3b3-352468c288fc" providerId="ADAL" clId="{913E098F-C96C-E44C-9DC8-4C39F175969F}" dt="2021-10-30T16:32:48.964" v="251" actId="962"/>
          <ac:grpSpMkLst>
            <pc:docMk/>
            <pc:sldMk cId="643321393" sldId="698"/>
            <ac:grpSpMk id="35" creationId="{9C3F2B4C-3B17-8A4C-A864-E2F0A9F924C0}"/>
          </ac:grpSpMkLst>
        </pc:grpChg>
        <pc:grpChg chg="mod">
          <ac:chgData name="Chance Pascale" userId="33a09a6f-b2d1-47a5-b3b3-352468c288fc" providerId="ADAL" clId="{913E098F-C96C-E44C-9DC8-4C39F175969F}" dt="2021-10-30T16:33:12.199" v="281" actId="962"/>
          <ac:grpSpMkLst>
            <pc:docMk/>
            <pc:sldMk cId="643321393" sldId="698"/>
            <ac:grpSpMk id="37" creationId="{9342A3F5-07A0-0346-BF1F-25209F38EF83}"/>
          </ac:grpSpMkLst>
        </pc:gr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10/30/21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10/30/21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185CA7AE-7686-4662-B756-DCF209F587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AE8B6D00-0CE5-4F77-A502-4776F085A5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8" name="Picture 1 Citation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  <a:lvl3pPr marL="914400" indent="-228600">
              <a:defRPr sz="10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2 Citation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0" name="Picture 3 Citation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4 Citation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0B81A465-587E-44B8-B00B-02F8C2007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9969320-F42D-4BA1-8841-D6ABE618C3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78803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3669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53D41192-9C77-467F-9EF0-3D499A09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FD5D22EA-DA0F-4003-95BD-68EF68F10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6CB826C5-83CA-46C3-BD25-55E75A1E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">
            <a:extLst>
              <a:ext uri="{FF2B5EF4-FFF2-40B4-BE49-F238E27FC236}">
                <a16:creationId xmlns:a16="http://schemas.microsoft.com/office/drawing/2014/main" id="{7AA35A02-5774-42F0-A1FA-B29AFC5020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95453A6-EC5B-4B81-81A5-76D3459C4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562DE9AC-3143-4C46-8BEE-302ABA5A6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D5310A-E63C-46AA-841F-B738FFBFC0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2EF39E04-01D7-4A82-82EA-2710EF2F1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41763441-4DFB-415A-8FDD-F25000B422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301943"/>
            <a:ext cx="3706784" cy="779169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2286680-84B1-468A-8675-164CE4393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0016" y="314264"/>
            <a:ext cx="3706784" cy="76819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778FCE4-C62E-45FA-8069-17E0CDE136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5" name="WSE logo">
            <a:extLst>
              <a:ext uri="{FF2B5EF4-FFF2-40B4-BE49-F238E27FC236}">
                <a16:creationId xmlns:a16="http://schemas.microsoft.com/office/drawing/2014/main" id="{19FC6418-4FC7-4934-8CD1-E5AF55A2D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3419849-0545-4B89-A5B7-FF533AE49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C83FCD4E-D545-4E7C-8444-5C2049042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">
            <a:extLst>
              <a:ext uri="{FF2B5EF4-FFF2-40B4-BE49-F238E27FC236}">
                <a16:creationId xmlns:a16="http://schemas.microsoft.com/office/drawing/2014/main" id="{7E539BF3-9B27-418B-9CEE-4FF35DD5CE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8" name="WSE logo">
            <a:extLst>
              <a:ext uri="{FF2B5EF4-FFF2-40B4-BE49-F238E27FC236}">
                <a16:creationId xmlns:a16="http://schemas.microsoft.com/office/drawing/2014/main" id="{933E971C-40DA-474D-96B8-B83B54C0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9A560EA5-1934-452F-B7DA-9D16BD1F8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3" name="WSE logo">
            <a:extLst>
              <a:ext uri="{FF2B5EF4-FFF2-40B4-BE49-F238E27FC236}">
                <a16:creationId xmlns:a16="http://schemas.microsoft.com/office/drawing/2014/main" id="{C1400C22-623A-4FAB-86C9-A0AE2AD8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">
            <a:extLst>
              <a:ext uri="{FF2B5EF4-FFF2-40B4-BE49-F238E27FC236}">
                <a16:creationId xmlns:a16="http://schemas.microsoft.com/office/drawing/2014/main" id="{0301AFB8-AD89-4017-8E38-5FA5A13A15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3" name="WSE logo">
            <a:extLst>
              <a:ext uri="{FF2B5EF4-FFF2-40B4-BE49-F238E27FC236}">
                <a16:creationId xmlns:a16="http://schemas.microsoft.com/office/drawing/2014/main" id="{5183B704-1ED3-426C-B12C-6BD74D72F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C10952F-BEB3-4B15-B210-69BD49BEF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8" name="WSE logo">
            <a:extLst>
              <a:ext uri="{FF2B5EF4-FFF2-40B4-BE49-F238E27FC236}">
                <a16:creationId xmlns:a16="http://schemas.microsoft.com/office/drawing/2014/main" id="{0CEDB7AD-CD61-4E2F-A8BB-6836F873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688A55F-975D-4F71-93A6-A10CD71A8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D2618F72-DEAB-49F5-8AE3-9710A790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WSE Logo">
            <a:extLst>
              <a:ext uri="{FF2B5EF4-FFF2-40B4-BE49-F238E27FC236}">
                <a16:creationId xmlns:a16="http://schemas.microsoft.com/office/drawing/2014/main" id="{73EE76B3-19B8-4A4F-9962-98EBF35D9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2" t="22639" r="15939" b="21111"/>
          <a:stretch/>
        </p:blipFill>
        <p:spPr>
          <a:xfrm>
            <a:off x="2584969" y="1417162"/>
            <a:ext cx="3974062" cy="23091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6111DEAC-5DA3-40FB-8328-493BB53C3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9304" y="980442"/>
            <a:ext cx="3141409" cy="927216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2" name="Picture Citation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69516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3063024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3064359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4" name="WSE logo">
            <a:extLst>
              <a:ext uri="{FF2B5EF4-FFF2-40B4-BE49-F238E27FC236}">
                <a16:creationId xmlns:a16="http://schemas.microsoft.com/office/drawing/2014/main" id="{AD37F1B9-E29E-4BAD-9584-2A9287180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0DC1BC56-1CC3-46DB-9AF3-0ABE9C7B5C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2509" y="709293"/>
            <a:ext cx="4682835" cy="526467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tx2"/>
              </a:buClr>
              <a:defRPr sz="1600"/>
            </a:lvl3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8241E8AA-7C6C-4211-943F-08C05083C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748" y="1840927"/>
            <a:ext cx="4953052" cy="579032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1" name="WSE logo">
            <a:extLst>
              <a:ext uri="{FF2B5EF4-FFF2-40B4-BE49-F238E27FC236}">
                <a16:creationId xmlns:a16="http://schemas.microsoft.com/office/drawing/2014/main" id="{72AF7E56-FAB2-4B4F-84DF-5DD134D2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31B6ABB6-9249-43D4-9BFB-1F42958AF6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509214"/>
            <a:ext cx="3588328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38261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Picture 1 Citation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2 Citation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35AF0EDF-51BB-4438-8F46-7DF1B21E6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455555"/>
            <a:ext cx="4581006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3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CUDA at Scale for the Enterprise</a:t>
            </a:r>
          </a:p>
        </p:txBody>
      </p:sp>
      <p:sp>
        <p:nvSpPr>
          <p:cNvPr id="9" name="Lecture Title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CUDA Events Syntax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220EA-D79E-BF40-848A-A0FE9B021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CUDA Events?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52B6EF-4202-A44A-8DAD-CD2AF336085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They have a simple state, occurred or not, meaning has an event been fully reached.</a:t>
            </a:r>
          </a:p>
          <a:p>
            <a:r>
              <a:rPr lang="en-US" dirty="0"/>
              <a:t>They can be used in synchronization between one or more streams and the host.</a:t>
            </a:r>
          </a:p>
          <a:p>
            <a:r>
              <a:rPr lang="en-US" dirty="0"/>
              <a:t>Also, they can be used to synchronize streams to one another.</a:t>
            </a:r>
          </a:p>
          <a:p>
            <a:r>
              <a:rPr lang="en-US" dirty="0"/>
              <a:t>This means that you can determine the order that kernels will execute in a fully or semi-sequential order.</a:t>
            </a:r>
          </a:p>
        </p:txBody>
      </p:sp>
      <p:grpSp>
        <p:nvGrpSpPr>
          <p:cNvPr id="34" name="Group 33" descr="This is a diagram showing how stream to stream sequential synchronization with CUDA Streams occurs.">
            <a:extLst>
              <a:ext uri="{FF2B5EF4-FFF2-40B4-BE49-F238E27FC236}">
                <a16:creationId xmlns:a16="http://schemas.microsoft.com/office/drawing/2014/main" id="{7BC02360-645F-5545-99D9-913F426A1FEF}"/>
              </a:ext>
            </a:extLst>
          </p:cNvPr>
          <p:cNvGrpSpPr/>
          <p:nvPr/>
        </p:nvGrpSpPr>
        <p:grpSpPr>
          <a:xfrm>
            <a:off x="612119" y="3031626"/>
            <a:ext cx="2252668" cy="1439521"/>
            <a:chOff x="294724" y="3152539"/>
            <a:chExt cx="2252668" cy="1439521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D297FBC-C707-2240-AAD7-2E3F2CF93125}"/>
                </a:ext>
              </a:extLst>
            </p:cNvPr>
            <p:cNvGrpSpPr/>
            <p:nvPr/>
          </p:nvGrpSpPr>
          <p:grpSpPr>
            <a:xfrm>
              <a:off x="332510" y="3544245"/>
              <a:ext cx="2131080" cy="1047815"/>
              <a:chOff x="438308" y="3536688"/>
              <a:chExt cx="2131080" cy="1047815"/>
            </a:xfrm>
          </p:grpSpPr>
          <p:cxnSp>
            <p:nvCxnSpPr>
              <p:cNvPr id="5" name="Straight Arrow Connector 4">
                <a:extLst>
                  <a:ext uri="{FF2B5EF4-FFF2-40B4-BE49-F238E27FC236}">
                    <a16:creationId xmlns:a16="http://schemas.microsoft.com/office/drawing/2014/main" id="{DF6A768C-EFA1-334E-B3E7-2BE19845FB5C}"/>
                  </a:ext>
                </a:extLst>
              </p:cNvPr>
              <p:cNvCxnSpPr/>
              <p:nvPr/>
            </p:nvCxnSpPr>
            <p:spPr>
              <a:xfrm>
                <a:off x="1171339" y="3710499"/>
                <a:ext cx="68768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2A8606D1-B8EC-B34B-A3C6-6457B1C1A820}"/>
                  </a:ext>
                </a:extLst>
              </p:cNvPr>
              <p:cNvCxnSpPr/>
              <p:nvPr/>
            </p:nvCxnSpPr>
            <p:spPr>
              <a:xfrm>
                <a:off x="1875402" y="3953583"/>
                <a:ext cx="68768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9EEAFC9-B174-F440-BE88-BE999692D3AA}"/>
                  </a:ext>
                </a:extLst>
              </p:cNvPr>
              <p:cNvSpPr txBox="1"/>
              <p:nvPr/>
            </p:nvSpPr>
            <p:spPr>
              <a:xfrm>
                <a:off x="438308" y="3544244"/>
                <a:ext cx="78342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stream 0</a:t>
                </a:r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B8D6C00-C937-0A43-A469-F62F3F4A4E27}"/>
                  </a:ext>
                </a:extLst>
              </p:cNvPr>
              <p:cNvSpPr txBox="1"/>
              <p:nvPr/>
            </p:nvSpPr>
            <p:spPr>
              <a:xfrm>
                <a:off x="447125" y="3802442"/>
                <a:ext cx="78342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stream 1</a:t>
                </a:r>
              </a:p>
            </p:txBody>
          </p: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9B53E710-A895-754A-9100-C5F5FFF4E66B}"/>
                  </a:ext>
                </a:extLst>
              </p:cNvPr>
              <p:cNvCxnSpPr/>
              <p:nvPr/>
            </p:nvCxnSpPr>
            <p:spPr>
              <a:xfrm>
                <a:off x="1859028" y="3536688"/>
                <a:ext cx="0" cy="55166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64B0E35-B1AD-B148-BAC5-9E9459353524}"/>
                  </a:ext>
                </a:extLst>
              </p:cNvPr>
              <p:cNvSpPr txBox="1"/>
              <p:nvPr/>
            </p:nvSpPr>
            <p:spPr>
              <a:xfrm>
                <a:off x="1579419" y="4035451"/>
                <a:ext cx="56175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event</a:t>
                </a:r>
              </a:p>
            </p:txBody>
          </p: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C58A8611-0DD6-D742-8EA6-C2E7DACE99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4856" y="4458645"/>
                <a:ext cx="159453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C38AC18-735E-F54C-9E66-219FE1081C53}"/>
                  </a:ext>
                </a:extLst>
              </p:cNvPr>
              <p:cNvSpPr txBox="1"/>
              <p:nvPr/>
            </p:nvSpPr>
            <p:spPr>
              <a:xfrm>
                <a:off x="445865" y="4307504"/>
                <a:ext cx="4748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host</a:t>
                </a:r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211055B-1EFE-A94F-BCC8-498C767B7FD5}"/>
                </a:ext>
              </a:extLst>
            </p:cNvPr>
            <p:cNvSpPr txBox="1"/>
            <p:nvPr/>
          </p:nvSpPr>
          <p:spPr>
            <a:xfrm>
              <a:off x="294724" y="3152539"/>
              <a:ext cx="22526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Stream-Stream Sequential</a:t>
              </a:r>
            </a:p>
          </p:txBody>
        </p:sp>
      </p:grpSp>
      <p:grpSp>
        <p:nvGrpSpPr>
          <p:cNvPr id="35" name="Group 34" descr="This is a diagram showing how streams to host sequential synchronization with CUDA Streams occurs.">
            <a:extLst>
              <a:ext uri="{FF2B5EF4-FFF2-40B4-BE49-F238E27FC236}">
                <a16:creationId xmlns:a16="http://schemas.microsoft.com/office/drawing/2014/main" id="{9C3F2B4C-3B17-8A4C-A864-E2F0A9F924C0}"/>
              </a:ext>
            </a:extLst>
          </p:cNvPr>
          <p:cNvGrpSpPr/>
          <p:nvPr/>
        </p:nvGrpSpPr>
        <p:grpSpPr>
          <a:xfrm>
            <a:off x="2962354" y="3007696"/>
            <a:ext cx="2470997" cy="1585623"/>
            <a:chOff x="6151419" y="2901898"/>
            <a:chExt cx="2470997" cy="158562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6AF8D77-8574-F149-801B-99AAFC865B38}"/>
                </a:ext>
              </a:extLst>
            </p:cNvPr>
            <p:cNvGrpSpPr/>
            <p:nvPr/>
          </p:nvGrpSpPr>
          <p:grpSpPr>
            <a:xfrm>
              <a:off x="6590985" y="3205438"/>
              <a:ext cx="1687754" cy="1282083"/>
              <a:chOff x="438308" y="3302420"/>
              <a:chExt cx="1687754" cy="1282083"/>
            </a:xfrm>
          </p:grpSpPr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1C9CB8B1-1708-2B4C-8F62-641193B45D9D}"/>
                  </a:ext>
                </a:extLst>
              </p:cNvPr>
              <p:cNvCxnSpPr/>
              <p:nvPr/>
            </p:nvCxnSpPr>
            <p:spPr>
              <a:xfrm>
                <a:off x="1171339" y="3710499"/>
                <a:ext cx="68768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2A2ED0CE-F7B1-C747-8CEC-C0D6B81974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99309" y="3961140"/>
                <a:ext cx="43578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00DE740-B93F-7448-B935-6E97D284277C}"/>
                  </a:ext>
                </a:extLst>
              </p:cNvPr>
              <p:cNvSpPr txBox="1"/>
              <p:nvPr/>
            </p:nvSpPr>
            <p:spPr>
              <a:xfrm>
                <a:off x="438308" y="3544244"/>
                <a:ext cx="78342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stream 0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E058489-184A-1845-BAA5-8966A0903F0B}"/>
                  </a:ext>
                </a:extLst>
              </p:cNvPr>
              <p:cNvSpPr txBox="1"/>
              <p:nvPr/>
            </p:nvSpPr>
            <p:spPr>
              <a:xfrm>
                <a:off x="447125" y="3802442"/>
                <a:ext cx="78342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stream 1</a:t>
                </a:r>
              </a:p>
            </p:txBody>
          </p: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6236CE36-0D73-6F45-BDA5-D7FF46BF5D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59028" y="3536688"/>
                <a:ext cx="0" cy="101893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A7678EA-3FD7-194E-9BAE-E8C88689AB28}"/>
                  </a:ext>
                </a:extLst>
              </p:cNvPr>
              <p:cNvSpPr txBox="1"/>
              <p:nvPr/>
            </p:nvSpPr>
            <p:spPr>
              <a:xfrm>
                <a:off x="1564305" y="3302420"/>
                <a:ext cx="56175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event</a:t>
                </a:r>
              </a:p>
            </p:txBody>
          </p: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85503E59-0B0F-1D48-B41B-15B3A9A7396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96267" y="4451850"/>
                <a:ext cx="82078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5"/>
              </a:lnRef>
              <a:fillRef idx="0">
                <a:schemeClr val="accent5"/>
              </a:fillRef>
              <a:effectRef idx="0">
                <a:schemeClr val="accent5"/>
              </a:effectRef>
              <a:fontRef idx="minor">
                <a:schemeClr val="tx1"/>
              </a:fontRef>
            </p:style>
          </p:cxn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02358CB2-6E06-634F-B720-A4A73E043169}"/>
                  </a:ext>
                </a:extLst>
              </p:cNvPr>
              <p:cNvSpPr txBox="1"/>
              <p:nvPr/>
            </p:nvSpPr>
            <p:spPr>
              <a:xfrm>
                <a:off x="445865" y="4307504"/>
                <a:ext cx="4748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host</a:t>
                </a:r>
              </a:p>
            </p:txBody>
          </p: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FA1FC87-25BD-814A-BFBF-49889BB5203D}"/>
                </a:ext>
              </a:extLst>
            </p:cNvPr>
            <p:cNvSpPr txBox="1"/>
            <p:nvPr/>
          </p:nvSpPr>
          <p:spPr>
            <a:xfrm>
              <a:off x="6151419" y="2901898"/>
              <a:ext cx="247099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Stream-Host Synchronization</a:t>
              </a:r>
            </a:p>
          </p:txBody>
        </p:sp>
      </p:grpSp>
      <p:grpSp>
        <p:nvGrpSpPr>
          <p:cNvPr id="9" name="Group 8" descr="This is a diagram showing how stream to host to stream sequential synchronization with CUDA Streams occurs.">
            <a:extLst>
              <a:ext uri="{FF2B5EF4-FFF2-40B4-BE49-F238E27FC236}">
                <a16:creationId xmlns:a16="http://schemas.microsoft.com/office/drawing/2014/main" id="{0857DB38-2509-E14C-8F15-C9D7728A8E16}"/>
              </a:ext>
            </a:extLst>
          </p:cNvPr>
          <p:cNvGrpSpPr/>
          <p:nvPr/>
        </p:nvGrpSpPr>
        <p:grpSpPr>
          <a:xfrm>
            <a:off x="5502773" y="3024069"/>
            <a:ext cx="2470997" cy="1579418"/>
            <a:chOff x="5502773" y="3024069"/>
            <a:chExt cx="2470997" cy="1579418"/>
          </a:xfrm>
        </p:grpSpPr>
        <p:grpSp>
          <p:nvGrpSpPr>
            <p:cNvPr id="37" name="Group 36" descr="This is a diagram showing how stream to host to stream sequential synchronization with CUDA Streams occurs.">
              <a:extLst>
                <a:ext uri="{FF2B5EF4-FFF2-40B4-BE49-F238E27FC236}">
                  <a16:creationId xmlns:a16="http://schemas.microsoft.com/office/drawing/2014/main" id="{9342A3F5-07A0-0346-BF1F-25209F38EF83}"/>
                </a:ext>
              </a:extLst>
            </p:cNvPr>
            <p:cNvGrpSpPr/>
            <p:nvPr/>
          </p:nvGrpSpPr>
          <p:grpSpPr>
            <a:xfrm>
              <a:off x="5502773" y="3024069"/>
              <a:ext cx="2470997" cy="1579418"/>
              <a:chOff x="5788681" y="2901898"/>
              <a:chExt cx="2470997" cy="1579418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DA4A5DF6-BA90-004D-B47A-558BFF07C91B}"/>
                  </a:ext>
                </a:extLst>
              </p:cNvPr>
              <p:cNvGrpSpPr/>
              <p:nvPr/>
            </p:nvGrpSpPr>
            <p:grpSpPr>
              <a:xfrm>
                <a:off x="5865511" y="3228109"/>
                <a:ext cx="2122264" cy="1253207"/>
                <a:chOff x="-287166" y="3325091"/>
                <a:chExt cx="2122264" cy="1253207"/>
              </a:xfrm>
            </p:grpSpPr>
            <p:cxnSp>
              <p:nvCxnSpPr>
                <p:cNvPr id="40" name="Straight Arrow Connector 39">
                  <a:extLst>
                    <a:ext uri="{FF2B5EF4-FFF2-40B4-BE49-F238E27FC236}">
                      <a16:creationId xmlns:a16="http://schemas.microsoft.com/office/drawing/2014/main" id="{78B555D3-F205-324E-8F0A-0B9AEAA0795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45865" y="3702942"/>
                  <a:ext cx="299763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Arrow Connector 40">
                  <a:extLst>
                    <a:ext uri="{FF2B5EF4-FFF2-40B4-BE49-F238E27FC236}">
                      <a16:creationId xmlns:a16="http://schemas.microsoft.com/office/drawing/2014/main" id="{237EF5B6-83F8-EA4D-9EE6-DD733973EB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99309" y="3961140"/>
                  <a:ext cx="435789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CF2BD2FD-B64C-6146-ADC9-577B3ED72515}"/>
                    </a:ext>
                  </a:extLst>
                </p:cNvPr>
                <p:cNvSpPr txBox="1"/>
                <p:nvPr/>
              </p:nvSpPr>
              <p:spPr>
                <a:xfrm>
                  <a:off x="-287166" y="3536687"/>
                  <a:ext cx="78342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/>
                    <a:t>stream 0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D91AE701-3183-4D4D-8B3F-10A7730F6A9F}"/>
                    </a:ext>
                  </a:extLst>
                </p:cNvPr>
                <p:cNvSpPr txBox="1"/>
                <p:nvPr/>
              </p:nvSpPr>
              <p:spPr>
                <a:xfrm>
                  <a:off x="-285907" y="3809999"/>
                  <a:ext cx="78342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stream 1</a:t>
                  </a:r>
                </a:p>
              </p:txBody>
            </p: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11B7EA76-9574-F34D-9F64-F2398437B1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70817" y="3559359"/>
                  <a:ext cx="0" cy="1018939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48AEA908-8D15-6241-89BA-B6C1A9DE33CD}"/>
                    </a:ext>
                  </a:extLst>
                </p:cNvPr>
                <p:cNvSpPr txBox="1"/>
                <p:nvPr/>
              </p:nvSpPr>
              <p:spPr>
                <a:xfrm>
                  <a:off x="476093" y="3325091"/>
                  <a:ext cx="561757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event</a:t>
                  </a:r>
                </a:p>
              </p:txBody>
            </p:sp>
            <p:cxnSp>
              <p:nvCxnSpPr>
                <p:cNvPr id="46" name="Straight Arrow Connector 45">
                  <a:extLst>
                    <a:ext uri="{FF2B5EF4-FFF2-40B4-BE49-F238E27FC236}">
                      <a16:creationId xmlns:a16="http://schemas.microsoft.com/office/drawing/2014/main" id="{57A24ED3-8095-0243-87C3-080FD20F9D6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77114" y="4459407"/>
                  <a:ext cx="588190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5"/>
                </a:lnRef>
                <a:fillRef idx="0">
                  <a:schemeClr val="accent5"/>
                </a:fillRef>
                <a:effectRef idx="0">
                  <a:schemeClr val="accent5"/>
                </a:effectRef>
                <a:fontRef idx="minor">
                  <a:schemeClr val="tx1"/>
                </a:fontRef>
              </p:style>
            </p:cxn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D4AA812C-F910-5840-BD37-DCED1C4066C4}"/>
                    </a:ext>
                  </a:extLst>
                </p:cNvPr>
                <p:cNvSpPr txBox="1"/>
                <p:nvPr/>
              </p:nvSpPr>
              <p:spPr>
                <a:xfrm>
                  <a:off x="-256939" y="4277276"/>
                  <a:ext cx="474810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/>
                    <a:t>host</a:t>
                  </a:r>
                </a:p>
              </p:txBody>
            </p: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75783B27-164D-8146-9E01-822BA3A1E971}"/>
                  </a:ext>
                </a:extLst>
              </p:cNvPr>
              <p:cNvSpPr txBox="1"/>
              <p:nvPr/>
            </p:nvSpPr>
            <p:spPr>
              <a:xfrm>
                <a:off x="5788681" y="2901898"/>
                <a:ext cx="2470997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Stream-Host Synchronization</a:t>
                </a: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EAF937BC-2C76-AC47-B12D-246E340256C0}"/>
                </a:ext>
              </a:extLst>
            </p:cNvPr>
            <p:cNvGrpSpPr/>
            <p:nvPr/>
          </p:nvGrpSpPr>
          <p:grpSpPr>
            <a:xfrm>
              <a:off x="6948683" y="3336426"/>
              <a:ext cx="561757" cy="1253207"/>
              <a:chOff x="6948683" y="3336426"/>
              <a:chExt cx="561757" cy="1253207"/>
            </a:xfrm>
          </p:grpSpPr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4F9F675A-8867-4245-9646-44E30A00151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243407" y="3570694"/>
                <a:ext cx="0" cy="101893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5EABB618-3419-EA4E-99A3-9F2CCB6F6737}"/>
                  </a:ext>
                </a:extLst>
              </p:cNvPr>
              <p:cNvSpPr txBox="1"/>
              <p:nvPr/>
            </p:nvSpPr>
            <p:spPr>
              <a:xfrm>
                <a:off x="6948683" y="3336426"/>
                <a:ext cx="56175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event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43321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E414B-C134-144A-80CC-E4B1DC7AF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Event Creation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A495D-75DC-2C46-A329-090C7309B25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/>
              <a:t>cudaEvent_t</a:t>
            </a:r>
            <a:r>
              <a:rPr lang="en-US" dirty="0"/>
              <a:t> event;</a:t>
            </a:r>
          </a:p>
          <a:p>
            <a:r>
              <a:rPr lang="en-US" dirty="0" err="1"/>
              <a:t>cudaEventCreate</a:t>
            </a:r>
            <a:r>
              <a:rPr lang="en-US" dirty="0"/>
              <a:t>(&amp;event);</a:t>
            </a:r>
          </a:p>
          <a:p>
            <a:endParaRPr lang="en-US" dirty="0"/>
          </a:p>
          <a:p>
            <a:r>
              <a:rPr lang="en-US" dirty="0"/>
              <a:t>Fairly simple to create an event which can be used to synchronize multiple streams to a single event.</a:t>
            </a:r>
          </a:p>
          <a:p>
            <a:r>
              <a:rPr lang="en-US" dirty="0"/>
              <a:t>Different than </a:t>
            </a:r>
            <a:r>
              <a:rPr lang="en-US" dirty="0" err="1"/>
              <a:t>cudaStreamSynchronize</a:t>
            </a:r>
            <a:r>
              <a:rPr lang="en-US" dirty="0"/>
              <a:t> which synchronizes host to the completion of computation on one or more streams</a:t>
            </a:r>
          </a:p>
        </p:txBody>
      </p:sp>
    </p:spTree>
    <p:extLst>
      <p:ext uri="{BB962C8B-B14F-4D97-AF65-F5344CB8AC3E}">
        <p14:creationId xmlns:p14="http://schemas.microsoft.com/office/powerpoint/2010/main" val="264558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E414B-C134-144A-80CC-E4B1DC7AF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CUDA Event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A495D-75DC-2C46-A329-090C7309B25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/>
              <a:t>cudaEventRecord</a:t>
            </a:r>
            <a:r>
              <a:rPr lang="en-US" dirty="0"/>
              <a:t> – The event’s state is now not occurred and placed into a stream</a:t>
            </a:r>
          </a:p>
          <a:p>
            <a:r>
              <a:rPr lang="en-US" dirty="0" err="1"/>
              <a:t>cudaEventQuery</a:t>
            </a:r>
            <a:r>
              <a:rPr lang="en-US" dirty="0"/>
              <a:t> – Determine the state of the passed event</a:t>
            </a:r>
          </a:p>
          <a:p>
            <a:r>
              <a:rPr lang="en-US" dirty="0" err="1"/>
              <a:t>cudaStreamWaitEvent</a:t>
            </a:r>
            <a:r>
              <a:rPr lang="en-US" dirty="0"/>
              <a:t> – Set a stream (and all enqueued kernels) to wait for the passed event’s state becomes occurred, host continues on its’ way</a:t>
            </a:r>
          </a:p>
          <a:p>
            <a:r>
              <a:rPr lang="en-US" dirty="0" err="1"/>
              <a:t>cudaEventSynchronize</a:t>
            </a:r>
            <a:r>
              <a:rPr lang="en-US" dirty="0"/>
              <a:t> – Blocks the host for an event to occur, which means that it will wait for all stream actions have completed. </a:t>
            </a:r>
          </a:p>
        </p:txBody>
      </p:sp>
    </p:spTree>
    <p:extLst>
      <p:ext uri="{BB962C8B-B14F-4D97-AF65-F5344CB8AC3E}">
        <p14:creationId xmlns:p14="http://schemas.microsoft.com/office/powerpoint/2010/main" val="1152500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7DB97-330D-0542-B8B1-048873369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could events be used?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690536-D8AE-F645-B786-786256405B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Events can be used for multiple step and heterogenous computing workflows to have certain processing done on a device with the host waiting to do more complex processing upon completion and vice versa.</a:t>
            </a:r>
          </a:p>
          <a:p>
            <a:r>
              <a:rPr lang="en-US" dirty="0"/>
              <a:t>Events can be used along with asynchronous and continuous memory copies to take input from users or external processes and change how and when GPU/host computation occurs.</a:t>
            </a:r>
          </a:p>
          <a:p>
            <a:r>
              <a:rPr lang="en-US" dirty="0"/>
              <a:t>Enforce data coherency between GPUs using the same host memory.</a:t>
            </a:r>
          </a:p>
          <a:p>
            <a:r>
              <a:rPr lang="en-US" dirty="0"/>
              <a:t>Ensure that GPU kernels that require other processing to be completed happens before they start.</a:t>
            </a:r>
          </a:p>
        </p:txBody>
      </p:sp>
    </p:spTree>
    <p:extLst>
      <p:ext uri="{BB962C8B-B14F-4D97-AF65-F5344CB8AC3E}">
        <p14:creationId xmlns:p14="http://schemas.microsoft.com/office/powerpoint/2010/main" val="2262013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8AAB8DFE-79F5-F04A-9CB9-85EC938E80CB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533A1E65-D138-5E42-8283-D5DFED7E00A7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8C9195C4-32ED-1840-BB21-16BBC00D9F6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51abd47-9546-4a61-92e9-da62ec2358b6">
      <UserInfo>
        <DisplayName>CLDT Members</DisplayName>
        <AccountId>7</AccountId>
        <AccountType/>
      </UserInfo>
      <UserInfo>
        <DisplayName>Leonid Felikson</DisplayName>
        <AccountId>722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microsoft.com/office/2006/metadata/properties"/>
    <ds:schemaRef ds:uri="http://www.w3.org/XML/1998/namespace"/>
    <ds:schemaRef ds:uri="http://purl.org/dc/dcmitype/"/>
    <ds:schemaRef ds:uri="http://purl.org/dc/elements/1.1/"/>
    <ds:schemaRef ds:uri="http://schemas.openxmlformats.org/package/2006/metadata/core-properties"/>
    <ds:schemaRef ds:uri="051abd47-9546-4a61-92e9-da62ec2358b6"/>
    <ds:schemaRef ds:uri="fc700d6a-14c8-4431-87f0-1eb34fcb9ecc"/>
  </ds:schemaRefs>
</ds:datastoreItem>
</file>

<file path=customXml/itemProps2.xml><?xml version="1.0" encoding="utf-8"?>
<ds:datastoreItem xmlns:ds="http://schemas.openxmlformats.org/officeDocument/2006/customXml" ds:itemID="{472FD662-7D7A-4D4D-94A5-80639B9BA0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1153</TotalTime>
  <Words>325</Words>
  <Application>Microsoft Macintosh PowerPoint</Application>
  <PresentationFormat>On-screen Show (16:9)</PresentationFormat>
  <Paragraphs>39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8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at Scale for the Enterprise</vt:lpstr>
      <vt:lpstr>What are CUDA Events?</vt:lpstr>
      <vt:lpstr>CUDA Event Creation</vt:lpstr>
      <vt:lpstr>CUDA Event Management</vt:lpstr>
      <vt:lpstr>How could events be used?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CUDA at Scale for the Enterprise</dc:title>
  <dc:creator>Chance Pascale</dc:creator>
  <cp:lastModifiedBy>Chance Pascale</cp:lastModifiedBy>
  <cp:revision>9</cp:revision>
  <dcterms:created xsi:type="dcterms:W3CDTF">2021-10-08T21:13:54Z</dcterms:created>
  <dcterms:modified xsi:type="dcterms:W3CDTF">2021-10-30T16:34:46Z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